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Playfair Display"/>
      <p:regular r:id="rId24"/>
      <p:bold r:id="rId25"/>
      <p:italic r:id="rId26"/>
      <p:boldItalic r:id="rId27"/>
    </p:embeddedFont>
    <p:embeddedFont>
      <p:font typeface="Verdana" panose="020B0604030504040204" pitchFamily="34" charset="0"/>
      <p:regular r:id="rId28"/>
      <p:bold r:id="rId29"/>
      <p:italic r:id="rId30"/>
      <p:boldItalic r:id="rId31"/>
    </p:embeddedFont>
    <p:embeddedFont>
      <p:font typeface="Oswald" panose="020B0604020202020204" charset="0"/>
      <p:regular r:id="rId32"/>
      <p:bold r:id="rId33"/>
    </p:embeddedFont>
    <p:embeddedFont>
      <p:font typeface="Montserrat" panose="020B060402020202020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14" y="5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Shape 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4286250" y="0"/>
            <a:ext cx="72300" cy="51435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a:off x="4358475" y="0"/>
            <a:ext cx="3853200" cy="5143500"/>
          </a:xfrm>
          <a:prstGeom prst="rect">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12" name="Shape 12"/>
          <p:cNvSpPr txBox="1">
            <a:spLocks noGrp="1"/>
          </p:cNvSpPr>
          <p:nvPr>
            <p:ph type="ctrTitle"/>
          </p:nvPr>
        </p:nvSpPr>
        <p:spPr>
          <a:xfrm>
            <a:off x="344250" y="1403850"/>
            <a:ext cx="8455500" cy="2146800"/>
          </a:xfrm>
          <a:prstGeom prst="rect">
            <a:avLst/>
          </a:prstGeom>
          <a:solidFill>
            <a:srgbClr val="FFFFFF"/>
          </a:solidFill>
        </p:spPr>
        <p:txBody>
          <a:bodyPr lIns="91425" tIns="91425" rIns="91425" bIns="91425" anchor="ctr" anchorCtr="0"/>
          <a:lstStyle>
            <a:lvl1pPr lvl="0" algn="ctr">
              <a:spcBef>
                <a:spcPts val="0"/>
              </a:spcBef>
              <a:buSzPct val="100000"/>
              <a:buFont typeface="Playfair Display"/>
              <a:defRPr sz="6800" b="1">
                <a:latin typeface="Playfair Display"/>
                <a:ea typeface="Playfair Display"/>
                <a:cs typeface="Playfair Display"/>
                <a:sym typeface="Playfair Display"/>
              </a:defRPr>
            </a:lvl1pPr>
            <a:lvl2pPr lvl="1" algn="ctr">
              <a:spcBef>
                <a:spcPts val="0"/>
              </a:spcBef>
              <a:buSzPct val="100000"/>
              <a:buFont typeface="Playfair Display"/>
              <a:defRPr sz="6800" b="1">
                <a:latin typeface="Playfair Display"/>
                <a:ea typeface="Playfair Display"/>
                <a:cs typeface="Playfair Display"/>
                <a:sym typeface="Playfair Display"/>
              </a:defRPr>
            </a:lvl2pPr>
            <a:lvl3pPr lvl="2" algn="ctr">
              <a:spcBef>
                <a:spcPts val="0"/>
              </a:spcBef>
              <a:buSzPct val="100000"/>
              <a:buFont typeface="Playfair Display"/>
              <a:defRPr sz="6800" b="1">
                <a:latin typeface="Playfair Display"/>
                <a:ea typeface="Playfair Display"/>
                <a:cs typeface="Playfair Display"/>
                <a:sym typeface="Playfair Display"/>
              </a:defRPr>
            </a:lvl3pPr>
            <a:lvl4pPr lvl="3" algn="ctr">
              <a:spcBef>
                <a:spcPts val="0"/>
              </a:spcBef>
              <a:buSzPct val="100000"/>
              <a:buFont typeface="Playfair Display"/>
              <a:defRPr sz="6800" b="1">
                <a:latin typeface="Playfair Display"/>
                <a:ea typeface="Playfair Display"/>
                <a:cs typeface="Playfair Display"/>
                <a:sym typeface="Playfair Display"/>
              </a:defRPr>
            </a:lvl4pPr>
            <a:lvl5pPr lvl="4" algn="ctr">
              <a:spcBef>
                <a:spcPts val="0"/>
              </a:spcBef>
              <a:buSzPct val="100000"/>
              <a:buFont typeface="Playfair Display"/>
              <a:defRPr sz="6800" b="1">
                <a:latin typeface="Playfair Display"/>
                <a:ea typeface="Playfair Display"/>
                <a:cs typeface="Playfair Display"/>
                <a:sym typeface="Playfair Display"/>
              </a:defRPr>
            </a:lvl5pPr>
            <a:lvl6pPr lvl="5" algn="ctr">
              <a:spcBef>
                <a:spcPts val="0"/>
              </a:spcBef>
              <a:buSzPct val="100000"/>
              <a:buFont typeface="Playfair Display"/>
              <a:defRPr sz="6800" b="1">
                <a:latin typeface="Playfair Display"/>
                <a:ea typeface="Playfair Display"/>
                <a:cs typeface="Playfair Display"/>
                <a:sym typeface="Playfair Display"/>
              </a:defRPr>
            </a:lvl6pPr>
            <a:lvl7pPr lvl="6" algn="ctr">
              <a:spcBef>
                <a:spcPts val="0"/>
              </a:spcBef>
              <a:buSzPct val="100000"/>
              <a:buFont typeface="Playfair Display"/>
              <a:defRPr sz="6800" b="1">
                <a:latin typeface="Playfair Display"/>
                <a:ea typeface="Playfair Display"/>
                <a:cs typeface="Playfair Display"/>
                <a:sym typeface="Playfair Display"/>
              </a:defRPr>
            </a:lvl7pPr>
            <a:lvl8pPr lvl="7" algn="ctr">
              <a:spcBef>
                <a:spcPts val="0"/>
              </a:spcBef>
              <a:buSzPct val="100000"/>
              <a:buFont typeface="Playfair Display"/>
              <a:defRPr sz="6800" b="1">
                <a:latin typeface="Playfair Display"/>
                <a:ea typeface="Playfair Display"/>
                <a:cs typeface="Playfair Display"/>
                <a:sym typeface="Playfair Display"/>
              </a:defRPr>
            </a:lvl8pPr>
            <a:lvl9pPr lvl="8" algn="ctr">
              <a:spcBef>
                <a:spcPts val="0"/>
              </a:spcBef>
              <a:buSzPct val="100000"/>
              <a:buFont typeface="Playfair Display"/>
              <a:defRPr sz="6800" b="1">
                <a:latin typeface="Playfair Display"/>
                <a:ea typeface="Playfair Display"/>
                <a:cs typeface="Playfair Display"/>
                <a:sym typeface="Playfair Display"/>
              </a:defRPr>
            </a:lvl9pPr>
          </a:lstStyle>
          <a:p>
            <a:endParaRPr/>
          </a:p>
        </p:txBody>
      </p:sp>
      <p:sp>
        <p:nvSpPr>
          <p:cNvPr id="13" name="Shape 13"/>
          <p:cNvSpPr txBox="1">
            <a:spLocks noGrp="1"/>
          </p:cNvSpPr>
          <p:nvPr>
            <p:ph type="subTitle" idx="1"/>
          </p:nvPr>
        </p:nvSpPr>
        <p:spPr>
          <a:xfrm>
            <a:off x="344250" y="3550650"/>
            <a:ext cx="4910100" cy="577800"/>
          </a:xfrm>
          <a:prstGeom prst="rect">
            <a:avLst/>
          </a:prstGeom>
          <a:solidFill>
            <a:schemeClr val="dk2"/>
          </a:solidFill>
        </p:spPr>
        <p:txBody>
          <a:bodyPr lIns="91425" tIns="91425" rIns="91425" bIns="91425" anchor="ctr" anchorCtr="0"/>
          <a:lstStyle>
            <a:lvl1pPr lvl="0">
              <a:lnSpc>
                <a:spcPct val="100000"/>
              </a:lnSpc>
              <a:spcBef>
                <a:spcPts val="0"/>
              </a:spcBef>
              <a:spcAft>
                <a:spcPts val="0"/>
              </a:spcAft>
              <a:buClr>
                <a:schemeClr val="lt1"/>
              </a:buClr>
              <a:buSzPct val="1000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ct val="1000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ct val="1000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ct val="1000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ct val="1000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ct val="1000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ct val="1000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ct val="1000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ct val="100000"/>
              <a:buFont typeface="Montserrat"/>
              <a:buNone/>
              <a:defRPr sz="2400" b="1">
                <a:solidFill>
                  <a:schemeClr val="lt1"/>
                </a:solidFill>
                <a:latin typeface="Montserrat"/>
                <a:ea typeface="Montserrat"/>
                <a:cs typeface="Montserrat"/>
                <a:sym typeface="Montserrat"/>
              </a:defRPr>
            </a:lvl9pPr>
          </a:lstStyle>
          <a:p>
            <a:endParaRPr/>
          </a:p>
        </p:txBody>
      </p:sp>
      <p:sp>
        <p:nvSpPr>
          <p:cNvPr id="14" name="Shape 14"/>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999925"/>
            <a:ext cx="8520600" cy="2146200"/>
          </a:xfrm>
          <a:prstGeom prst="rect">
            <a:avLst/>
          </a:prstGeom>
        </p:spPr>
        <p:txBody>
          <a:bodyPr lIns="91425" tIns="91425" rIns="91425" bIns="91425" anchor="b" anchorCtr="0"/>
          <a:lstStyle>
            <a:lvl1pPr lvl="0" algn="ctr">
              <a:spcBef>
                <a:spcPts val="0"/>
              </a:spcBef>
              <a:buSzPct val="100000"/>
              <a:buFont typeface="Montserrat"/>
              <a:defRPr sz="14000">
                <a:latin typeface="Montserrat"/>
                <a:ea typeface="Montserrat"/>
                <a:cs typeface="Montserrat"/>
                <a:sym typeface="Montserrat"/>
              </a:defRPr>
            </a:lvl1pPr>
            <a:lvl2pPr lvl="1" algn="ctr">
              <a:spcBef>
                <a:spcPts val="0"/>
              </a:spcBef>
              <a:buSzPct val="100000"/>
              <a:buFont typeface="Montserrat"/>
              <a:defRPr sz="14000">
                <a:latin typeface="Montserrat"/>
                <a:ea typeface="Montserrat"/>
                <a:cs typeface="Montserrat"/>
                <a:sym typeface="Montserrat"/>
              </a:defRPr>
            </a:lvl2pPr>
            <a:lvl3pPr lvl="2" algn="ctr">
              <a:spcBef>
                <a:spcPts val="0"/>
              </a:spcBef>
              <a:buSzPct val="100000"/>
              <a:buFont typeface="Montserrat"/>
              <a:defRPr sz="14000">
                <a:latin typeface="Montserrat"/>
                <a:ea typeface="Montserrat"/>
                <a:cs typeface="Montserrat"/>
                <a:sym typeface="Montserrat"/>
              </a:defRPr>
            </a:lvl3pPr>
            <a:lvl4pPr lvl="3" algn="ctr">
              <a:spcBef>
                <a:spcPts val="0"/>
              </a:spcBef>
              <a:buSzPct val="100000"/>
              <a:buFont typeface="Montserrat"/>
              <a:defRPr sz="14000">
                <a:latin typeface="Montserrat"/>
                <a:ea typeface="Montserrat"/>
                <a:cs typeface="Montserrat"/>
                <a:sym typeface="Montserrat"/>
              </a:defRPr>
            </a:lvl4pPr>
            <a:lvl5pPr lvl="4" algn="ctr">
              <a:spcBef>
                <a:spcPts val="0"/>
              </a:spcBef>
              <a:buSzPct val="100000"/>
              <a:buFont typeface="Montserrat"/>
              <a:defRPr sz="14000">
                <a:latin typeface="Montserrat"/>
                <a:ea typeface="Montserrat"/>
                <a:cs typeface="Montserrat"/>
                <a:sym typeface="Montserrat"/>
              </a:defRPr>
            </a:lvl5pPr>
            <a:lvl6pPr lvl="5" algn="ctr">
              <a:spcBef>
                <a:spcPts val="0"/>
              </a:spcBef>
              <a:buSzPct val="100000"/>
              <a:buFont typeface="Montserrat"/>
              <a:defRPr sz="14000">
                <a:latin typeface="Montserrat"/>
                <a:ea typeface="Montserrat"/>
                <a:cs typeface="Montserrat"/>
                <a:sym typeface="Montserrat"/>
              </a:defRPr>
            </a:lvl6pPr>
            <a:lvl7pPr lvl="6" algn="ctr">
              <a:spcBef>
                <a:spcPts val="0"/>
              </a:spcBef>
              <a:buSzPct val="100000"/>
              <a:buFont typeface="Montserrat"/>
              <a:defRPr sz="14000">
                <a:latin typeface="Montserrat"/>
                <a:ea typeface="Montserrat"/>
                <a:cs typeface="Montserrat"/>
                <a:sym typeface="Montserrat"/>
              </a:defRPr>
            </a:lvl7pPr>
            <a:lvl8pPr lvl="7" algn="ctr">
              <a:spcBef>
                <a:spcPts val="0"/>
              </a:spcBef>
              <a:buSzPct val="100000"/>
              <a:buFont typeface="Montserrat"/>
              <a:defRPr sz="14000">
                <a:latin typeface="Montserrat"/>
                <a:ea typeface="Montserrat"/>
                <a:cs typeface="Montserrat"/>
                <a:sym typeface="Montserrat"/>
              </a:defRPr>
            </a:lvl8pPr>
            <a:lvl9pPr lvl="8" algn="ctr">
              <a:spcBef>
                <a:spcPts val="0"/>
              </a:spcBef>
              <a:buSzPct val="100000"/>
              <a:buFont typeface="Montserrat"/>
              <a:defRPr sz="14000">
                <a:latin typeface="Montserrat"/>
                <a:ea typeface="Montserrat"/>
                <a:cs typeface="Montserrat"/>
                <a:sym typeface="Montserrat"/>
              </a:defRPr>
            </a:lvl9pPr>
          </a:lstStyle>
          <a:p>
            <a:endParaRPr/>
          </a:p>
        </p:txBody>
      </p:sp>
      <p:sp>
        <p:nvSpPr>
          <p:cNvPr id="50" name="Shape 50"/>
          <p:cNvSpPr txBox="1">
            <a:spLocks noGrp="1"/>
          </p:cNvSpPr>
          <p:nvPr>
            <p:ph type="body" idx="1"/>
          </p:nvPr>
        </p:nvSpPr>
        <p:spPr>
          <a:xfrm>
            <a:off x="311700" y="32284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1" name="Shape 51"/>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5"/>
        </a:solidFill>
        <a:effectLst/>
      </p:bgPr>
    </p:bg>
    <p:spTree>
      <p:nvGrpSpPr>
        <p:cNvPr id="1" name="Shape 15"/>
        <p:cNvGrpSpPr/>
        <p:nvPr/>
      </p:nvGrpSpPr>
      <p:grpSpPr>
        <a:xfrm>
          <a:off x="0" y="0"/>
          <a:ext cx="0" cy="0"/>
          <a:chOff x="0" y="0"/>
          <a:chExt cx="0" cy="0"/>
        </a:xfrm>
      </p:grpSpPr>
      <p:sp>
        <p:nvSpPr>
          <p:cNvPr id="16" name="Shape 16"/>
          <p:cNvSpPr/>
          <p:nvPr/>
        </p:nvSpPr>
        <p:spPr>
          <a:xfrm rot="5400000">
            <a:off x="4550700" y="-498600"/>
            <a:ext cx="42600" cy="84558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7" name="Shape 17"/>
          <p:cNvSpPr txBox="1">
            <a:spLocks noGrp="1"/>
          </p:cNvSpPr>
          <p:nvPr>
            <p:ph type="title"/>
          </p:nvPr>
        </p:nvSpPr>
        <p:spPr>
          <a:xfrm>
            <a:off x="344250" y="1403850"/>
            <a:ext cx="8455500" cy="2146800"/>
          </a:xfrm>
          <a:prstGeom prst="rect">
            <a:avLst/>
          </a:prstGeom>
          <a:solidFill>
            <a:srgbClr val="FFFFFF"/>
          </a:solidFill>
        </p:spPr>
        <p:txBody>
          <a:bodyPr lIns="91425" tIns="91425" rIns="91425" bIns="91425" anchor="ctr" anchorCtr="0"/>
          <a:lstStyle>
            <a:lvl1pPr lvl="0" algn="ctr">
              <a:spcBef>
                <a:spcPts val="0"/>
              </a:spcBef>
              <a:buSzPct val="100000"/>
              <a:buFont typeface="Playfair Display"/>
              <a:defRPr sz="4800" b="1">
                <a:latin typeface="Playfair Display"/>
                <a:ea typeface="Playfair Display"/>
                <a:cs typeface="Playfair Display"/>
                <a:sym typeface="Playfair Display"/>
              </a:defRPr>
            </a:lvl1pPr>
            <a:lvl2pPr lvl="1" algn="ctr">
              <a:spcBef>
                <a:spcPts val="0"/>
              </a:spcBef>
              <a:buSzPct val="100000"/>
              <a:buFont typeface="Playfair Display"/>
              <a:defRPr sz="4800" b="1">
                <a:latin typeface="Playfair Display"/>
                <a:ea typeface="Playfair Display"/>
                <a:cs typeface="Playfair Display"/>
                <a:sym typeface="Playfair Display"/>
              </a:defRPr>
            </a:lvl2pPr>
            <a:lvl3pPr lvl="2" algn="ctr">
              <a:spcBef>
                <a:spcPts val="0"/>
              </a:spcBef>
              <a:buSzPct val="100000"/>
              <a:buFont typeface="Playfair Display"/>
              <a:defRPr sz="4800" b="1">
                <a:latin typeface="Playfair Display"/>
                <a:ea typeface="Playfair Display"/>
                <a:cs typeface="Playfair Display"/>
                <a:sym typeface="Playfair Display"/>
              </a:defRPr>
            </a:lvl3pPr>
            <a:lvl4pPr lvl="3" algn="ctr">
              <a:spcBef>
                <a:spcPts val="0"/>
              </a:spcBef>
              <a:buSzPct val="100000"/>
              <a:buFont typeface="Playfair Display"/>
              <a:defRPr sz="4800" b="1">
                <a:latin typeface="Playfair Display"/>
                <a:ea typeface="Playfair Display"/>
                <a:cs typeface="Playfair Display"/>
                <a:sym typeface="Playfair Display"/>
              </a:defRPr>
            </a:lvl4pPr>
            <a:lvl5pPr lvl="4" algn="ctr">
              <a:spcBef>
                <a:spcPts val="0"/>
              </a:spcBef>
              <a:buSzPct val="100000"/>
              <a:buFont typeface="Playfair Display"/>
              <a:defRPr sz="4800" b="1">
                <a:latin typeface="Playfair Display"/>
                <a:ea typeface="Playfair Display"/>
                <a:cs typeface="Playfair Display"/>
                <a:sym typeface="Playfair Display"/>
              </a:defRPr>
            </a:lvl5pPr>
            <a:lvl6pPr lvl="5" algn="ctr">
              <a:spcBef>
                <a:spcPts val="0"/>
              </a:spcBef>
              <a:buSzPct val="100000"/>
              <a:buFont typeface="Playfair Display"/>
              <a:defRPr sz="4800" b="1">
                <a:latin typeface="Playfair Display"/>
                <a:ea typeface="Playfair Display"/>
                <a:cs typeface="Playfair Display"/>
                <a:sym typeface="Playfair Display"/>
              </a:defRPr>
            </a:lvl6pPr>
            <a:lvl7pPr lvl="6" algn="ctr">
              <a:spcBef>
                <a:spcPts val="0"/>
              </a:spcBef>
              <a:buSzPct val="100000"/>
              <a:buFont typeface="Playfair Display"/>
              <a:defRPr sz="4800" b="1">
                <a:latin typeface="Playfair Display"/>
                <a:ea typeface="Playfair Display"/>
                <a:cs typeface="Playfair Display"/>
                <a:sym typeface="Playfair Display"/>
              </a:defRPr>
            </a:lvl7pPr>
            <a:lvl8pPr lvl="7" algn="ctr">
              <a:spcBef>
                <a:spcPts val="0"/>
              </a:spcBef>
              <a:buSzPct val="100000"/>
              <a:buFont typeface="Playfair Display"/>
              <a:defRPr sz="4800" b="1">
                <a:latin typeface="Playfair Display"/>
                <a:ea typeface="Playfair Display"/>
                <a:cs typeface="Playfair Display"/>
                <a:sym typeface="Playfair Display"/>
              </a:defRPr>
            </a:lvl8pPr>
            <a:lvl9pPr lvl="8" algn="ctr">
              <a:spcBef>
                <a:spcPts val="0"/>
              </a:spcBef>
              <a:buSzPct val="100000"/>
              <a:buFont typeface="Playfair Display"/>
              <a:defRPr sz="4800" b="1">
                <a:latin typeface="Playfair Display"/>
                <a:ea typeface="Playfair Display"/>
                <a:cs typeface="Playfair Display"/>
                <a:sym typeface="Playfair Display"/>
              </a:defRPr>
            </a:lvl9pPr>
          </a:lstStyle>
          <a:p>
            <a:endParaRPr/>
          </a:p>
        </p:txBody>
      </p:sp>
      <p:sp>
        <p:nvSpPr>
          <p:cNvPr id="18" name="Shape 18"/>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body" idx="1"/>
          </p:nvPr>
        </p:nvSpPr>
        <p:spPr>
          <a:xfrm>
            <a:off x="311700" y="1234075"/>
            <a:ext cx="8520600" cy="3334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5" name="Shape 25"/>
          <p:cNvSpPr txBox="1">
            <a:spLocks noGrp="1"/>
          </p:cNvSpPr>
          <p:nvPr>
            <p:ph type="body" idx="1"/>
          </p:nvPr>
        </p:nvSpPr>
        <p:spPr>
          <a:xfrm>
            <a:off x="311700" y="1234050"/>
            <a:ext cx="3999900" cy="33348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6" name="Shape 26"/>
          <p:cNvSpPr txBox="1">
            <a:spLocks noGrp="1"/>
          </p:cNvSpPr>
          <p:nvPr>
            <p:ph type="body" idx="2"/>
          </p:nvPr>
        </p:nvSpPr>
        <p:spPr>
          <a:xfrm>
            <a:off x="4832400" y="1234050"/>
            <a:ext cx="3999900" cy="33348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3" name="Shape 33"/>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3"/>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1pPr>
            <a:lvl2pPr lvl="1">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2pPr>
            <a:lvl3pPr lvl="2">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3pPr>
            <a:lvl4pPr lvl="3">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4pPr>
            <a:lvl5pPr lvl="4">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5pPr>
            <a:lvl6pPr lvl="5">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6pPr>
            <a:lvl7pPr lvl="6">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7pPr>
            <a:lvl8pPr lvl="7">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8pPr>
            <a:lvl9pPr lvl="8">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9pPr>
          </a:lstStyle>
          <a:p>
            <a:endParaRPr/>
          </a:p>
        </p:txBody>
      </p:sp>
      <p:sp>
        <p:nvSpPr>
          <p:cNvPr id="37" name="Shape 37"/>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40" name="Shape 40"/>
          <p:cNvCxnSpPr/>
          <p:nvPr/>
        </p:nvCxnSpPr>
        <p:spPr>
          <a:xfrm>
            <a:off x="5029675" y="4495500"/>
            <a:ext cx="468300" cy="0"/>
          </a:xfrm>
          <a:prstGeom prst="straightConnector1">
            <a:avLst/>
          </a:prstGeom>
          <a:noFill/>
          <a:ln w="19050" cap="flat" cmpd="sng">
            <a:solidFill>
              <a:schemeClr val="dk2"/>
            </a:solidFill>
            <a:prstDash val="solid"/>
            <a:round/>
            <a:headEnd type="none" w="med" len="med"/>
            <a:tailEnd type="none" w="med" len="med"/>
          </a:ln>
        </p:spPr>
      </p:cxnSp>
      <p:sp>
        <p:nvSpPr>
          <p:cNvPr id="41" name="Shape 41"/>
          <p:cNvSpPr txBox="1">
            <a:spLocks noGrp="1"/>
          </p:cNvSpPr>
          <p:nvPr>
            <p:ph type="title"/>
          </p:nvPr>
        </p:nvSpPr>
        <p:spPr>
          <a:xfrm>
            <a:off x="265500" y="1081675"/>
            <a:ext cx="4045200" cy="17862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2" name="Shape 42"/>
          <p:cNvSpPr txBox="1">
            <a:spLocks noGrp="1"/>
          </p:cNvSpPr>
          <p:nvPr>
            <p:ph type="subTitle" idx="1"/>
          </p:nvPr>
        </p:nvSpPr>
        <p:spPr>
          <a:xfrm>
            <a:off x="265500" y="2921400"/>
            <a:ext cx="4045200" cy="13455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3" name="Shape 43"/>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 name="Shape 44"/>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7" name="Shape 47"/>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2"/>
              </a:buClr>
              <a:buSzPct val="100000"/>
              <a:buFont typeface="Oswald"/>
              <a:buNone/>
              <a:defRPr sz="3000">
                <a:solidFill>
                  <a:schemeClr val="dk2"/>
                </a:solidFill>
                <a:latin typeface="Oswald"/>
                <a:ea typeface="Oswald"/>
                <a:cs typeface="Oswald"/>
                <a:sym typeface="Oswald"/>
              </a:defRPr>
            </a:lvl1pPr>
            <a:lvl2pPr lvl="1">
              <a:spcBef>
                <a:spcPts val="0"/>
              </a:spcBef>
              <a:buClr>
                <a:schemeClr val="dk2"/>
              </a:buClr>
              <a:buSzPct val="100000"/>
              <a:buFont typeface="Oswald"/>
              <a:buNone/>
              <a:defRPr sz="3000">
                <a:solidFill>
                  <a:schemeClr val="dk2"/>
                </a:solidFill>
                <a:latin typeface="Oswald"/>
                <a:ea typeface="Oswald"/>
                <a:cs typeface="Oswald"/>
                <a:sym typeface="Oswald"/>
              </a:defRPr>
            </a:lvl2pPr>
            <a:lvl3pPr lvl="2">
              <a:spcBef>
                <a:spcPts val="0"/>
              </a:spcBef>
              <a:buClr>
                <a:schemeClr val="dk2"/>
              </a:buClr>
              <a:buSzPct val="100000"/>
              <a:buFont typeface="Oswald"/>
              <a:buNone/>
              <a:defRPr sz="3000">
                <a:solidFill>
                  <a:schemeClr val="dk2"/>
                </a:solidFill>
                <a:latin typeface="Oswald"/>
                <a:ea typeface="Oswald"/>
                <a:cs typeface="Oswald"/>
                <a:sym typeface="Oswald"/>
              </a:defRPr>
            </a:lvl3pPr>
            <a:lvl4pPr lvl="3">
              <a:spcBef>
                <a:spcPts val="0"/>
              </a:spcBef>
              <a:buClr>
                <a:schemeClr val="dk2"/>
              </a:buClr>
              <a:buSzPct val="100000"/>
              <a:buFont typeface="Oswald"/>
              <a:buNone/>
              <a:defRPr sz="3000">
                <a:solidFill>
                  <a:schemeClr val="dk2"/>
                </a:solidFill>
                <a:latin typeface="Oswald"/>
                <a:ea typeface="Oswald"/>
                <a:cs typeface="Oswald"/>
                <a:sym typeface="Oswald"/>
              </a:defRPr>
            </a:lvl4pPr>
            <a:lvl5pPr lvl="4">
              <a:spcBef>
                <a:spcPts val="0"/>
              </a:spcBef>
              <a:buClr>
                <a:schemeClr val="dk2"/>
              </a:buClr>
              <a:buSzPct val="100000"/>
              <a:buFont typeface="Oswald"/>
              <a:buNone/>
              <a:defRPr sz="3000">
                <a:solidFill>
                  <a:schemeClr val="dk2"/>
                </a:solidFill>
                <a:latin typeface="Oswald"/>
                <a:ea typeface="Oswald"/>
                <a:cs typeface="Oswald"/>
                <a:sym typeface="Oswald"/>
              </a:defRPr>
            </a:lvl5pPr>
            <a:lvl6pPr lvl="5">
              <a:spcBef>
                <a:spcPts val="0"/>
              </a:spcBef>
              <a:buClr>
                <a:schemeClr val="dk2"/>
              </a:buClr>
              <a:buSzPct val="100000"/>
              <a:buFont typeface="Oswald"/>
              <a:buNone/>
              <a:defRPr sz="3000">
                <a:solidFill>
                  <a:schemeClr val="dk2"/>
                </a:solidFill>
                <a:latin typeface="Oswald"/>
                <a:ea typeface="Oswald"/>
                <a:cs typeface="Oswald"/>
                <a:sym typeface="Oswald"/>
              </a:defRPr>
            </a:lvl6pPr>
            <a:lvl7pPr lvl="6">
              <a:spcBef>
                <a:spcPts val="0"/>
              </a:spcBef>
              <a:buClr>
                <a:schemeClr val="dk2"/>
              </a:buClr>
              <a:buSzPct val="100000"/>
              <a:buFont typeface="Oswald"/>
              <a:buNone/>
              <a:defRPr sz="3000">
                <a:solidFill>
                  <a:schemeClr val="dk2"/>
                </a:solidFill>
                <a:latin typeface="Oswald"/>
                <a:ea typeface="Oswald"/>
                <a:cs typeface="Oswald"/>
                <a:sym typeface="Oswald"/>
              </a:defRPr>
            </a:lvl7pPr>
            <a:lvl8pPr lvl="7">
              <a:spcBef>
                <a:spcPts val="0"/>
              </a:spcBef>
              <a:buClr>
                <a:schemeClr val="dk2"/>
              </a:buClr>
              <a:buSzPct val="100000"/>
              <a:buFont typeface="Oswald"/>
              <a:buNone/>
              <a:defRPr sz="3000">
                <a:solidFill>
                  <a:schemeClr val="dk2"/>
                </a:solidFill>
                <a:latin typeface="Oswald"/>
                <a:ea typeface="Oswald"/>
                <a:cs typeface="Oswald"/>
                <a:sym typeface="Oswald"/>
              </a:defRPr>
            </a:lvl8pPr>
            <a:lvl9pPr lvl="8">
              <a:spcBef>
                <a:spcPts val="0"/>
              </a:spcBef>
              <a:buClr>
                <a:schemeClr val="dk2"/>
              </a:buClr>
              <a:buSzPct val="100000"/>
              <a:buFont typeface="Oswald"/>
              <a:buNone/>
              <a:defRPr sz="3000">
                <a:solidFill>
                  <a:schemeClr val="dk2"/>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234075"/>
            <a:ext cx="8520600" cy="33348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Playfair Display"/>
              <a:defRPr sz="1800">
                <a:solidFill>
                  <a:schemeClr val="dk2"/>
                </a:solidFill>
                <a:latin typeface="Playfair Display"/>
                <a:ea typeface="Playfair Display"/>
                <a:cs typeface="Playfair Display"/>
                <a:sym typeface="Playfair Display"/>
              </a:defRPr>
            </a:lvl1pPr>
            <a:lvl2pPr lvl="1">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2pPr>
            <a:lvl3pPr lvl="2">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3pPr>
            <a:lvl4pPr lvl="3">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4pPr>
            <a:lvl5pPr lvl="4">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5pPr>
            <a:lvl6pPr lvl="5">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6pPr>
            <a:lvl7pPr lvl="6">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7pPr>
            <a:lvl8pPr lvl="7">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8pPr>
            <a:lvl9pPr lvl="8">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9pPr>
          </a:lstStyle>
          <a:p>
            <a:endParaRPr/>
          </a:p>
        </p:txBody>
      </p:sp>
      <p:sp>
        <p:nvSpPr>
          <p:cNvPr id="8" name="Shape 8"/>
          <p:cNvSpPr txBox="1">
            <a:spLocks noGrp="1"/>
          </p:cNvSpPr>
          <p:nvPr>
            <p:ph type="sldNum" idx="12"/>
          </p:nvPr>
        </p:nvSpPr>
        <p:spPr>
          <a:xfrm>
            <a:off x="8497999" y="4688758"/>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latin typeface="Playfair Display"/>
                <a:ea typeface="Playfair Display"/>
                <a:cs typeface="Playfair Display"/>
                <a:sym typeface="Playfair Display"/>
              </a:rPr>
              <a:t>‹#›</a:t>
            </a:fld>
            <a:endParaRPr lang="en" sz="1000">
              <a:solidFill>
                <a:schemeClr val="dk2"/>
              </a:solidFill>
              <a:latin typeface="Playfair Display"/>
              <a:ea typeface="Playfair Display"/>
              <a:cs typeface="Playfair Display"/>
              <a:sym typeface="Playfair Display"/>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youtube.com/v/lbQG8MyoNvg"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youtube.com/v/Hhl1wmzJB9o"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None/>
            </a:pPr>
            <a:r>
              <a:rPr lang="en"/>
              <a:t>Environmental Education Goes Global!</a:t>
            </a:r>
          </a:p>
        </p:txBody>
      </p:sp>
      <p:sp>
        <p:nvSpPr>
          <p:cNvPr id="59" name="Shape 59"/>
          <p:cNvSpPr txBox="1">
            <a:spLocks noGrp="1"/>
          </p:cNvSpPr>
          <p:nvPr>
            <p:ph type="body" idx="1"/>
          </p:nvPr>
        </p:nvSpPr>
        <p:spPr>
          <a:xfrm>
            <a:off x="311700" y="1234075"/>
            <a:ext cx="8520600" cy="3334800"/>
          </a:xfrm>
          <a:prstGeom prst="rect">
            <a:avLst/>
          </a:prstGeom>
        </p:spPr>
        <p:txBody>
          <a:bodyPr lIns="91425" tIns="91425" rIns="91425" bIns="91425" anchor="t" anchorCtr="0">
            <a:noAutofit/>
          </a:bodyPr>
          <a:lstStyle/>
          <a:p>
            <a:pPr lvl="0" rtl="0">
              <a:spcBef>
                <a:spcPts val="0"/>
              </a:spcBef>
              <a:buNone/>
            </a:pPr>
            <a:r>
              <a:rPr lang="en"/>
              <a:t>Global Education meets Environmental Education</a:t>
            </a:r>
          </a:p>
          <a:p>
            <a:pPr lvl="0" rtl="0">
              <a:spcBef>
                <a:spcPts val="0"/>
              </a:spcBef>
              <a:buNone/>
            </a:pPr>
            <a:r>
              <a:rPr lang="en"/>
              <a:t>Presentation for the Calvert County Public Schools</a:t>
            </a:r>
          </a:p>
          <a:p>
            <a:pPr lvl="0" rtl="0">
              <a:spcBef>
                <a:spcPts val="0"/>
              </a:spcBef>
              <a:buNone/>
            </a:pPr>
            <a:r>
              <a:rPr lang="en"/>
              <a:t>Middle School Science In-service</a:t>
            </a:r>
          </a:p>
        </p:txBody>
      </p:sp>
      <p:pic>
        <p:nvPicPr>
          <p:cNvPr id="60" name="Shape 60"/>
          <p:cNvPicPr preferRelativeResize="0"/>
          <p:nvPr/>
        </p:nvPicPr>
        <p:blipFill>
          <a:blip r:embed="rId3">
            <a:alphaModFix/>
          </a:blip>
          <a:stretch>
            <a:fillRect/>
          </a:stretch>
        </p:blipFill>
        <p:spPr>
          <a:xfrm>
            <a:off x="5672362" y="2681037"/>
            <a:ext cx="3057525" cy="1495425"/>
          </a:xfrm>
          <a:prstGeom prst="rect">
            <a:avLst/>
          </a:prstGeom>
          <a:noFill/>
          <a:ln>
            <a:noFill/>
          </a:ln>
        </p:spPr>
      </p:pic>
      <p:pic>
        <p:nvPicPr>
          <p:cNvPr id="61" name="Shape 61"/>
          <p:cNvPicPr preferRelativeResize="0"/>
          <p:nvPr/>
        </p:nvPicPr>
        <p:blipFill>
          <a:blip r:embed="rId4">
            <a:alphaModFix/>
          </a:blip>
          <a:stretch>
            <a:fillRect/>
          </a:stretch>
        </p:blipFill>
        <p:spPr>
          <a:xfrm>
            <a:off x="525925" y="3232550"/>
            <a:ext cx="4457700" cy="819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Global Education</a:t>
            </a:r>
          </a:p>
        </p:txBody>
      </p:sp>
      <p:sp>
        <p:nvSpPr>
          <p:cNvPr id="121" name="Shape 121"/>
          <p:cNvSpPr txBox="1">
            <a:spLocks noGrp="1"/>
          </p:cNvSpPr>
          <p:nvPr>
            <p:ph type="body" idx="1"/>
          </p:nvPr>
        </p:nvSpPr>
        <p:spPr>
          <a:xfrm>
            <a:off x="311700" y="1234075"/>
            <a:ext cx="8520600" cy="3334800"/>
          </a:xfrm>
          <a:prstGeom prst="rect">
            <a:avLst/>
          </a:prstGeom>
        </p:spPr>
        <p:txBody>
          <a:bodyPr lIns="91425" tIns="91425" rIns="91425" bIns="91425" anchor="t" anchorCtr="0">
            <a:noAutofit/>
          </a:bodyPr>
          <a:lstStyle/>
          <a:p>
            <a:pPr marL="457200" lvl="0" indent="-228600" rtl="0">
              <a:spcBef>
                <a:spcPts val="0"/>
              </a:spcBef>
              <a:buFont typeface="Arial"/>
              <a:buChar char="❏"/>
            </a:pPr>
            <a:r>
              <a:rPr lang="en" b="1">
                <a:highlight>
                  <a:srgbClr val="FFFFFF"/>
                </a:highlight>
                <a:latin typeface="Arial"/>
                <a:ea typeface="Arial"/>
                <a:cs typeface="Arial"/>
                <a:sym typeface="Arial"/>
              </a:rPr>
              <a:t>Invites inspired conversations and collaboration.</a:t>
            </a:r>
          </a:p>
          <a:p>
            <a:pPr marL="457200" lvl="0" indent="-228600">
              <a:spcBef>
                <a:spcPts val="0"/>
              </a:spcBef>
              <a:buFont typeface="Arial"/>
              <a:buChar char="❏"/>
            </a:pPr>
            <a:r>
              <a:rPr lang="en" b="1">
                <a:highlight>
                  <a:srgbClr val="FFFFFF"/>
                </a:highlight>
                <a:latin typeface="Arial"/>
                <a:ea typeface="Arial"/>
                <a:cs typeface="Arial"/>
                <a:sym typeface="Arial"/>
              </a:rPr>
              <a:t>Global themes are naturally interdisciplinary</a:t>
            </a:r>
          </a:p>
          <a:p>
            <a:pPr marL="457200" lvl="0" indent="-228600">
              <a:spcBef>
                <a:spcPts val="0"/>
              </a:spcBef>
              <a:buFont typeface="Arial"/>
              <a:buChar char="❏"/>
            </a:pPr>
            <a:r>
              <a:rPr lang="en" b="1">
                <a:highlight>
                  <a:srgbClr val="FFFFFF"/>
                </a:highlight>
                <a:latin typeface="Arial"/>
                <a:ea typeface="Arial"/>
                <a:cs typeface="Arial"/>
                <a:sym typeface="Arial"/>
              </a:rPr>
              <a:t>Global education invites us to keep content and themes current</a:t>
            </a:r>
          </a:p>
          <a:p>
            <a:pPr marL="457200" lvl="0" indent="-228600" rtl="0">
              <a:spcBef>
                <a:spcPts val="0"/>
              </a:spcBef>
              <a:buFont typeface="Arial"/>
              <a:buChar char="❏"/>
            </a:pPr>
            <a:r>
              <a:rPr lang="en" b="1">
                <a:highlight>
                  <a:srgbClr val="FFFFFF"/>
                </a:highlight>
                <a:latin typeface="Arial"/>
                <a:ea typeface="Arial"/>
                <a:cs typeface="Arial"/>
                <a:sym typeface="Arial"/>
              </a:rPr>
              <a:t>Enables teachers to take risks</a:t>
            </a:r>
          </a:p>
          <a:p>
            <a:pPr marL="457200" lvl="0" indent="-228600">
              <a:spcBef>
                <a:spcPts val="0"/>
              </a:spcBef>
              <a:buFont typeface="Arial"/>
              <a:buChar char="❏"/>
            </a:pPr>
            <a:r>
              <a:rPr lang="en" b="1">
                <a:highlight>
                  <a:srgbClr val="FFFFFF"/>
                </a:highlight>
                <a:latin typeface="Arial"/>
                <a:ea typeface="Arial"/>
                <a:cs typeface="Arial"/>
                <a:sym typeface="Arial"/>
              </a:rPr>
              <a:t>Can become a school-wide goal.</a:t>
            </a:r>
          </a:p>
          <a:p>
            <a:pPr lvl="0" rtl="0">
              <a:spcBef>
                <a:spcPts val="0"/>
              </a:spcBef>
              <a:buNone/>
            </a:pPr>
            <a:endParaRPr/>
          </a:p>
          <a:p>
            <a:pPr lvl="0" rtl="0">
              <a:spcBef>
                <a:spcPts val="0"/>
              </a:spcBef>
              <a:buNone/>
            </a:pPr>
            <a:endParaRPr/>
          </a:p>
          <a:p>
            <a:pPr lvl="0" rtl="0">
              <a:spcBef>
                <a:spcPts val="0"/>
              </a:spcBef>
              <a:buNone/>
            </a:pPr>
            <a:r>
              <a:rPr lang="en" sz="1200" b="1">
                <a:highlight>
                  <a:srgbClr val="FFFFFF"/>
                </a:highlight>
                <a:latin typeface="Arial"/>
                <a:ea typeface="Arial"/>
                <a:cs typeface="Arial"/>
                <a:sym typeface="Arial"/>
              </a:rPr>
              <a:t>By guest blogger Tara Nuth Kajtaniak</a:t>
            </a:r>
          </a:p>
          <a:p>
            <a:pPr lvl="0" rtl="0">
              <a:spcBef>
                <a:spcPts val="0"/>
              </a:spcBef>
              <a:buNone/>
            </a:pPr>
            <a:r>
              <a:rPr lang="en"/>
              <a:t>Education Week  February 23, 2016</a:t>
            </a:r>
          </a:p>
          <a:p>
            <a:pPr lvl="0">
              <a:spcBef>
                <a:spcPts val="0"/>
              </a:spcBef>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a:spcBef>
                <a:spcPts val="0"/>
              </a:spcBef>
              <a:buNone/>
            </a:pPr>
            <a:r>
              <a:rPr lang="en"/>
              <a:t>What does this look like?</a:t>
            </a:r>
          </a:p>
        </p:txBody>
      </p:sp>
      <p:sp>
        <p:nvSpPr>
          <p:cNvPr id="127" name="Shape 127"/>
          <p:cNvSpPr txBox="1">
            <a:spLocks noGrp="1"/>
          </p:cNvSpPr>
          <p:nvPr>
            <p:ph type="body" idx="1"/>
          </p:nvPr>
        </p:nvSpPr>
        <p:spPr>
          <a:xfrm>
            <a:off x="311700" y="1234075"/>
            <a:ext cx="8520600" cy="3334800"/>
          </a:xfrm>
          <a:prstGeom prst="rect">
            <a:avLst/>
          </a:prstGeom>
        </p:spPr>
        <p:txBody>
          <a:bodyPr lIns="91425" tIns="91425" rIns="91425" bIns="91425" anchor="t" anchorCtr="0">
            <a:noAutofit/>
          </a:bodyPr>
          <a:lstStyle/>
          <a:p>
            <a:pPr lvl="0">
              <a:spcBef>
                <a:spcPts val="0"/>
              </a:spcBef>
              <a:buNone/>
            </a:pPr>
            <a:endParaRPr/>
          </a:p>
        </p:txBody>
      </p:sp>
      <p:pic>
        <p:nvPicPr>
          <p:cNvPr id="128" name="Shape 128"/>
          <p:cNvPicPr preferRelativeResize="0"/>
          <p:nvPr/>
        </p:nvPicPr>
        <p:blipFill>
          <a:blip r:embed="rId3">
            <a:alphaModFix/>
          </a:blip>
          <a:stretch>
            <a:fillRect/>
          </a:stretch>
        </p:blipFill>
        <p:spPr>
          <a:xfrm>
            <a:off x="428450" y="1279662"/>
            <a:ext cx="6629400" cy="3457575"/>
          </a:xfrm>
          <a:prstGeom prst="rect">
            <a:avLst/>
          </a:prstGeom>
          <a:noFill/>
          <a:ln>
            <a:noFill/>
          </a:ln>
        </p:spPr>
      </p:pic>
      <p:sp>
        <p:nvSpPr>
          <p:cNvPr id="129" name="Shape 129"/>
          <p:cNvSpPr txBox="1"/>
          <p:nvPr/>
        </p:nvSpPr>
        <p:spPr>
          <a:xfrm>
            <a:off x="5935575" y="3814450"/>
            <a:ext cx="2851800" cy="810900"/>
          </a:xfrm>
          <a:prstGeom prst="rect">
            <a:avLst/>
          </a:prstGeom>
          <a:noFill/>
          <a:ln>
            <a:noFill/>
          </a:ln>
        </p:spPr>
        <p:txBody>
          <a:bodyPr lIns="91425" tIns="91425" rIns="91425" bIns="91425" anchor="t" anchorCtr="0">
            <a:noAutofit/>
          </a:bodyPr>
          <a:lstStyle/>
          <a:p>
            <a:pPr lvl="0">
              <a:spcBef>
                <a:spcPts val="0"/>
              </a:spcBef>
              <a:buNone/>
            </a:pPr>
            <a:r>
              <a:rPr lang="en" i="1"/>
              <a:t>From the Global Education Network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Globally Competent Students</a:t>
            </a:r>
          </a:p>
        </p:txBody>
      </p:sp>
      <p:sp>
        <p:nvSpPr>
          <p:cNvPr id="135" name="Shape 135"/>
          <p:cNvSpPr txBox="1">
            <a:spLocks noGrp="1"/>
          </p:cNvSpPr>
          <p:nvPr>
            <p:ph type="body" idx="1"/>
          </p:nvPr>
        </p:nvSpPr>
        <p:spPr>
          <a:xfrm>
            <a:off x="311700" y="1234075"/>
            <a:ext cx="8520600" cy="3587400"/>
          </a:xfrm>
          <a:prstGeom prst="rect">
            <a:avLst/>
          </a:prstGeom>
        </p:spPr>
        <p:txBody>
          <a:bodyPr lIns="91425" tIns="91425" rIns="91425" bIns="91425" anchor="t" anchorCtr="0">
            <a:noAutofit/>
          </a:bodyPr>
          <a:lstStyle/>
          <a:p>
            <a:pPr lvl="0">
              <a:spcBef>
                <a:spcPts val="0"/>
              </a:spcBef>
              <a:buNone/>
            </a:pPr>
            <a:r>
              <a:rPr lang="en" b="1"/>
              <a:t>Investigate the World</a:t>
            </a:r>
            <a:r>
              <a:rPr lang="en"/>
              <a:t>: Students are actively engaged in learning about the world beyond their classroom and community.</a:t>
            </a:r>
          </a:p>
          <a:p>
            <a:pPr lvl="0">
              <a:spcBef>
                <a:spcPts val="0"/>
              </a:spcBef>
              <a:buNone/>
            </a:pPr>
            <a:r>
              <a:rPr lang="en" b="1"/>
              <a:t>Weigh Perspectives</a:t>
            </a:r>
            <a:r>
              <a:rPr lang="en"/>
              <a:t>: Students develop the ability to begin to see the world as another might see it from a different nation or culture.</a:t>
            </a:r>
          </a:p>
          <a:p>
            <a:pPr lvl="0">
              <a:spcBef>
                <a:spcPts val="0"/>
              </a:spcBef>
              <a:buNone/>
            </a:pPr>
            <a:r>
              <a:rPr lang="en" b="1"/>
              <a:t>Communicate Ideas</a:t>
            </a:r>
            <a:r>
              <a:rPr lang="en"/>
              <a:t>: with a diverse audience.</a:t>
            </a:r>
          </a:p>
          <a:p>
            <a:pPr lvl="0">
              <a:spcBef>
                <a:spcPts val="0"/>
              </a:spcBef>
              <a:buNone/>
            </a:pPr>
            <a:r>
              <a:rPr lang="en" b="1"/>
              <a:t>Take Action</a:t>
            </a:r>
            <a:r>
              <a:rPr lang="en"/>
              <a:t>: Apply their knowledge and skills to solve a global problem.</a:t>
            </a:r>
          </a:p>
          <a:p>
            <a:pPr lvl="0">
              <a:spcBef>
                <a:spcPts val="0"/>
              </a:spcBef>
              <a:buNone/>
            </a:pPr>
            <a:r>
              <a:rPr lang="en" b="1"/>
              <a:t>Apply Disciplinary and Interdisciplinary Skills</a:t>
            </a:r>
            <a:r>
              <a:rPr lang="en"/>
              <a:t>: Students use their learning in a variety of situations and contexts.   </a:t>
            </a:r>
          </a:p>
          <a:p>
            <a:pPr lvl="0">
              <a:spcBef>
                <a:spcPts val="0"/>
              </a:spcBef>
              <a:buNone/>
            </a:pPr>
            <a:r>
              <a:rPr lang="en" i="1"/>
              <a:t>From Educating For Global Competence, The Asia Society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Global Environmental Education Partnership (GEEP)!</a:t>
            </a:r>
          </a:p>
        </p:txBody>
      </p:sp>
      <p:sp>
        <p:nvSpPr>
          <p:cNvPr id="141" name="Shape 141"/>
          <p:cNvSpPr txBox="1">
            <a:spLocks noGrp="1"/>
          </p:cNvSpPr>
          <p:nvPr>
            <p:ph type="body" idx="1"/>
          </p:nvPr>
        </p:nvSpPr>
        <p:spPr>
          <a:xfrm>
            <a:off x="311700" y="1234075"/>
            <a:ext cx="8520600" cy="3334800"/>
          </a:xfrm>
          <a:prstGeom prst="rect">
            <a:avLst/>
          </a:prstGeom>
        </p:spPr>
        <p:txBody>
          <a:bodyPr lIns="91425" tIns="91425" rIns="91425" bIns="91425" anchor="t" anchorCtr="0">
            <a:noAutofit/>
          </a:bodyPr>
          <a:lstStyle/>
          <a:p>
            <a:pPr lvl="0">
              <a:spcBef>
                <a:spcPts val="0"/>
              </a:spcBef>
              <a:buNone/>
            </a:pPr>
            <a:r>
              <a:rPr lang="en"/>
              <a:t>Global partners connecting on</a:t>
            </a:r>
          </a:p>
          <a:p>
            <a:pPr lvl="0">
              <a:spcBef>
                <a:spcPts val="0"/>
              </a:spcBef>
              <a:buNone/>
            </a:pPr>
            <a:r>
              <a:rPr lang="en"/>
              <a:t>environmental teaching and </a:t>
            </a:r>
          </a:p>
          <a:p>
            <a:pPr lvl="0">
              <a:spcBef>
                <a:spcPts val="0"/>
              </a:spcBef>
              <a:buNone/>
            </a:pPr>
            <a:r>
              <a:rPr lang="en"/>
              <a:t>learning……..</a:t>
            </a:r>
          </a:p>
        </p:txBody>
      </p:sp>
      <p:sp>
        <p:nvSpPr>
          <p:cNvPr id="142" name="Shape 142" title="Global Environmental Education Partnership (GEEP): A Global Learning Network [3.5 min]">
            <a:hlinkClick r:id="rId3"/>
          </p:cNvPr>
          <p:cNvSpPr/>
          <p:nvPr/>
        </p:nvSpPr>
        <p:spPr>
          <a:xfrm>
            <a:off x="3569375" y="1285050"/>
            <a:ext cx="4572000" cy="3429000"/>
          </a:xfrm>
          <a:prstGeom prst="rect">
            <a:avLst/>
          </a:prstGeom>
          <a:blipFill>
            <a:blip r:embed="rId4">
              <a:alphaModFix/>
            </a:blip>
            <a:stretch>
              <a:fillRect/>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Examples of Global Environmental Education projects</a:t>
            </a:r>
          </a:p>
        </p:txBody>
      </p:sp>
      <p:sp>
        <p:nvSpPr>
          <p:cNvPr id="148" name="Shape 148"/>
          <p:cNvSpPr txBox="1">
            <a:spLocks noGrp="1"/>
          </p:cNvSpPr>
          <p:nvPr>
            <p:ph type="body" idx="1"/>
          </p:nvPr>
        </p:nvSpPr>
        <p:spPr>
          <a:xfrm>
            <a:off x="311700" y="1234075"/>
            <a:ext cx="8520600" cy="3334800"/>
          </a:xfrm>
          <a:prstGeom prst="rect">
            <a:avLst/>
          </a:prstGeom>
        </p:spPr>
        <p:txBody>
          <a:bodyPr lIns="91425" tIns="91425" rIns="91425" bIns="91425" anchor="t" anchorCtr="0">
            <a:noAutofit/>
          </a:bodyPr>
          <a:lstStyle/>
          <a:p>
            <a:pPr lvl="0">
              <a:spcBef>
                <a:spcPts val="0"/>
              </a:spcBef>
              <a:buNone/>
            </a:pPr>
            <a:r>
              <a:rPr lang="en"/>
              <a:t>Participate in a collaboration to conserve clean fresh water on World Water Day!</a:t>
            </a:r>
          </a:p>
        </p:txBody>
      </p:sp>
      <p:pic>
        <p:nvPicPr>
          <p:cNvPr id="149" name="Shape 149"/>
          <p:cNvPicPr preferRelativeResize="0"/>
          <p:nvPr/>
        </p:nvPicPr>
        <p:blipFill>
          <a:blip r:embed="rId3">
            <a:alphaModFix/>
          </a:blip>
          <a:stretch>
            <a:fillRect/>
          </a:stretch>
        </p:blipFill>
        <p:spPr>
          <a:xfrm>
            <a:off x="311700" y="1674600"/>
            <a:ext cx="3473125" cy="2894275"/>
          </a:xfrm>
          <a:prstGeom prst="rect">
            <a:avLst/>
          </a:prstGeom>
          <a:noFill/>
          <a:ln>
            <a:noFill/>
          </a:ln>
        </p:spPr>
      </p:pic>
      <p:pic>
        <p:nvPicPr>
          <p:cNvPr id="150" name="Shape 150"/>
          <p:cNvPicPr preferRelativeResize="0"/>
          <p:nvPr/>
        </p:nvPicPr>
        <p:blipFill>
          <a:blip r:embed="rId4">
            <a:alphaModFix/>
          </a:blip>
          <a:stretch>
            <a:fillRect/>
          </a:stretch>
        </p:blipFill>
        <p:spPr>
          <a:xfrm>
            <a:off x="4242725" y="1996350"/>
            <a:ext cx="3691624" cy="2025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Examples of Global Environmental Education Projects</a:t>
            </a:r>
          </a:p>
        </p:txBody>
      </p:sp>
      <p:sp>
        <p:nvSpPr>
          <p:cNvPr id="156" name="Shape 156"/>
          <p:cNvSpPr txBox="1">
            <a:spLocks noGrp="1"/>
          </p:cNvSpPr>
          <p:nvPr>
            <p:ph type="body" idx="1"/>
          </p:nvPr>
        </p:nvSpPr>
        <p:spPr>
          <a:xfrm>
            <a:off x="311700" y="1234075"/>
            <a:ext cx="8520600" cy="3334800"/>
          </a:xfrm>
          <a:prstGeom prst="rect">
            <a:avLst/>
          </a:prstGeom>
        </p:spPr>
        <p:txBody>
          <a:bodyPr lIns="91425" tIns="91425" rIns="91425" bIns="91425" anchor="t" anchorCtr="0">
            <a:noAutofit/>
          </a:bodyPr>
          <a:lstStyle/>
          <a:p>
            <a:pPr lvl="0">
              <a:spcBef>
                <a:spcPts val="0"/>
              </a:spcBef>
              <a:buNone/>
            </a:pPr>
            <a:r>
              <a:rPr lang="en"/>
              <a:t>Celebrate our shared love for the migratory </a:t>
            </a:r>
          </a:p>
          <a:p>
            <a:pPr lvl="0">
              <a:spcBef>
                <a:spcPts val="0"/>
              </a:spcBef>
              <a:buNone/>
            </a:pPr>
            <a:r>
              <a:rPr lang="en"/>
              <a:t>songbirds that reside in both the </a:t>
            </a:r>
          </a:p>
          <a:p>
            <a:pPr lvl="0">
              <a:spcBef>
                <a:spcPts val="0"/>
              </a:spcBef>
              <a:buNone/>
            </a:pPr>
            <a:r>
              <a:rPr lang="en"/>
              <a:t>Northern and Southern Hemispheres.</a:t>
            </a:r>
          </a:p>
          <a:p>
            <a:pPr lvl="0">
              <a:spcBef>
                <a:spcPts val="0"/>
              </a:spcBef>
              <a:buNone/>
            </a:pPr>
            <a:endParaRPr/>
          </a:p>
          <a:p>
            <a:pPr lvl="0">
              <a:spcBef>
                <a:spcPts val="0"/>
              </a:spcBef>
              <a:buNone/>
            </a:pPr>
            <a:endParaRPr/>
          </a:p>
        </p:txBody>
      </p:sp>
      <p:pic>
        <p:nvPicPr>
          <p:cNvPr id="157" name="Shape 157"/>
          <p:cNvPicPr preferRelativeResize="0"/>
          <p:nvPr/>
        </p:nvPicPr>
        <p:blipFill>
          <a:blip r:embed="rId3">
            <a:alphaModFix/>
          </a:blip>
          <a:stretch>
            <a:fillRect/>
          </a:stretch>
        </p:blipFill>
        <p:spPr>
          <a:xfrm>
            <a:off x="5302799" y="1063575"/>
            <a:ext cx="2953724" cy="3938275"/>
          </a:xfrm>
          <a:prstGeom prst="rect">
            <a:avLst/>
          </a:prstGeom>
          <a:noFill/>
          <a:ln>
            <a:noFill/>
          </a:ln>
        </p:spPr>
      </p:pic>
      <p:pic>
        <p:nvPicPr>
          <p:cNvPr id="158" name="Shape 158"/>
          <p:cNvPicPr preferRelativeResize="0"/>
          <p:nvPr/>
        </p:nvPicPr>
        <p:blipFill>
          <a:blip r:embed="rId4">
            <a:alphaModFix/>
          </a:blip>
          <a:stretch>
            <a:fillRect/>
          </a:stretch>
        </p:blipFill>
        <p:spPr>
          <a:xfrm>
            <a:off x="494925" y="2720475"/>
            <a:ext cx="3485824" cy="2323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Example of  Global Environmental Education projects</a:t>
            </a:r>
          </a:p>
        </p:txBody>
      </p:sp>
      <p:sp>
        <p:nvSpPr>
          <p:cNvPr id="164" name="Shape 164"/>
          <p:cNvSpPr txBox="1">
            <a:spLocks noGrp="1"/>
          </p:cNvSpPr>
          <p:nvPr>
            <p:ph type="body" idx="1"/>
          </p:nvPr>
        </p:nvSpPr>
        <p:spPr>
          <a:xfrm>
            <a:off x="311700" y="1234075"/>
            <a:ext cx="8520600" cy="3334800"/>
          </a:xfrm>
          <a:prstGeom prst="rect">
            <a:avLst/>
          </a:prstGeom>
        </p:spPr>
        <p:txBody>
          <a:bodyPr lIns="91425" tIns="91425" rIns="91425" bIns="91425" anchor="t" anchorCtr="0">
            <a:noAutofit/>
          </a:bodyPr>
          <a:lstStyle/>
          <a:p>
            <a:pPr lvl="0">
              <a:spcBef>
                <a:spcPts val="0"/>
              </a:spcBef>
              <a:buNone/>
            </a:pPr>
            <a:r>
              <a:rPr lang="en"/>
              <a:t>Become aware of the impact of Global Climate Change and how to get students involved through the CLEAN network or other climate action organizations.</a:t>
            </a:r>
          </a:p>
        </p:txBody>
      </p:sp>
      <p:pic>
        <p:nvPicPr>
          <p:cNvPr id="165" name="Shape 165"/>
          <p:cNvPicPr preferRelativeResize="0"/>
          <p:nvPr/>
        </p:nvPicPr>
        <p:blipFill>
          <a:blip r:embed="rId3">
            <a:alphaModFix/>
          </a:blip>
          <a:stretch>
            <a:fillRect/>
          </a:stretch>
        </p:blipFill>
        <p:spPr>
          <a:xfrm>
            <a:off x="1311050" y="2249525"/>
            <a:ext cx="6343650" cy="1428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Examples of Global Environmental Education Projects</a:t>
            </a:r>
          </a:p>
        </p:txBody>
      </p:sp>
      <p:sp>
        <p:nvSpPr>
          <p:cNvPr id="171" name="Shape 171"/>
          <p:cNvSpPr txBox="1">
            <a:spLocks noGrp="1"/>
          </p:cNvSpPr>
          <p:nvPr>
            <p:ph type="body" idx="1"/>
          </p:nvPr>
        </p:nvSpPr>
        <p:spPr>
          <a:xfrm>
            <a:off x="311700" y="1234075"/>
            <a:ext cx="8520600" cy="3334800"/>
          </a:xfrm>
          <a:prstGeom prst="rect">
            <a:avLst/>
          </a:prstGeom>
        </p:spPr>
        <p:txBody>
          <a:bodyPr lIns="91425" tIns="91425" rIns="91425" bIns="91425" anchor="t" anchorCtr="0">
            <a:noAutofit/>
          </a:bodyPr>
          <a:lstStyle/>
          <a:p>
            <a:pPr lvl="0">
              <a:spcBef>
                <a:spcPts val="0"/>
              </a:spcBef>
              <a:buNone/>
            </a:pPr>
            <a:r>
              <a:rPr lang="en"/>
              <a:t>One idea would be to create a </a:t>
            </a:r>
          </a:p>
          <a:p>
            <a:pPr lvl="0">
              <a:spcBef>
                <a:spcPts val="0"/>
              </a:spcBef>
              <a:buNone/>
            </a:pPr>
            <a:r>
              <a:rPr lang="en"/>
              <a:t>video in the style of this </a:t>
            </a:r>
          </a:p>
          <a:p>
            <a:pPr lvl="0">
              <a:spcBef>
                <a:spcPts val="0"/>
              </a:spcBef>
              <a:buNone/>
            </a:pPr>
            <a:r>
              <a:rPr lang="en"/>
              <a:t>reggaeton to educate the public </a:t>
            </a:r>
          </a:p>
          <a:p>
            <a:pPr lvl="0">
              <a:spcBef>
                <a:spcPts val="0"/>
              </a:spcBef>
              <a:buNone/>
            </a:pPr>
            <a:r>
              <a:rPr lang="en"/>
              <a:t>about the dangers of </a:t>
            </a:r>
          </a:p>
          <a:p>
            <a:pPr lvl="0">
              <a:spcBef>
                <a:spcPts val="0"/>
              </a:spcBef>
              <a:buNone/>
            </a:pPr>
            <a:r>
              <a:rPr lang="en"/>
              <a:t>mosquitoes.</a:t>
            </a:r>
          </a:p>
        </p:txBody>
      </p:sp>
      <p:sp>
        <p:nvSpPr>
          <p:cNvPr id="172" name="Shape 172" title="Mosquito Reggaeton a Dengue Rap Song HHMI s BioInt">
            <a:hlinkClick r:id="rId3"/>
          </p:cNvPr>
          <p:cNvSpPr/>
          <p:nvPr/>
        </p:nvSpPr>
        <p:spPr>
          <a:xfrm>
            <a:off x="4139775" y="1439050"/>
            <a:ext cx="4572000" cy="3429000"/>
          </a:xfrm>
          <a:prstGeom prst="rect">
            <a:avLst/>
          </a:prstGeom>
          <a:blipFill>
            <a:blip r:embed="rId4">
              <a:alphaModFix/>
            </a:blip>
            <a:stretch>
              <a:fillRect/>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Examples of Global Environmental Education Projects</a:t>
            </a:r>
          </a:p>
        </p:txBody>
      </p:sp>
      <p:sp>
        <p:nvSpPr>
          <p:cNvPr id="178" name="Shape 178"/>
          <p:cNvSpPr txBox="1">
            <a:spLocks noGrp="1"/>
          </p:cNvSpPr>
          <p:nvPr>
            <p:ph type="body" idx="1"/>
          </p:nvPr>
        </p:nvSpPr>
        <p:spPr>
          <a:xfrm>
            <a:off x="311700" y="1172300"/>
            <a:ext cx="8520600" cy="3396600"/>
          </a:xfrm>
          <a:prstGeom prst="rect">
            <a:avLst/>
          </a:prstGeom>
        </p:spPr>
        <p:txBody>
          <a:bodyPr lIns="91425" tIns="91425" rIns="91425" bIns="91425" anchor="t" anchorCtr="0">
            <a:noAutofit/>
          </a:bodyPr>
          <a:lstStyle/>
          <a:p>
            <a:pPr lvl="0">
              <a:spcBef>
                <a:spcPts val="0"/>
              </a:spcBef>
              <a:buNone/>
            </a:pPr>
            <a:r>
              <a:rPr lang="en"/>
              <a:t>Chesapeake Bay Ospreys have been outfitted with telemetry devices.  We can follow them on Google Earth and learn about their winter home (Brazil).  Could we somehow connect with a nearby school?</a:t>
            </a:r>
          </a:p>
          <a:p>
            <a:pPr lvl="0">
              <a:spcBef>
                <a:spcPts val="0"/>
              </a:spcBef>
              <a:buNone/>
            </a:pPr>
            <a:endParaRPr/>
          </a:p>
        </p:txBody>
      </p:sp>
      <p:pic>
        <p:nvPicPr>
          <p:cNvPr id="179" name="Shape 179"/>
          <p:cNvPicPr preferRelativeResize="0"/>
          <p:nvPr/>
        </p:nvPicPr>
        <p:blipFill>
          <a:blip r:embed="rId3">
            <a:alphaModFix/>
          </a:blip>
          <a:stretch>
            <a:fillRect/>
          </a:stretch>
        </p:blipFill>
        <p:spPr>
          <a:xfrm>
            <a:off x="311700" y="2284720"/>
            <a:ext cx="3669274" cy="2448275"/>
          </a:xfrm>
          <a:prstGeom prst="rect">
            <a:avLst/>
          </a:prstGeom>
          <a:noFill/>
          <a:ln>
            <a:noFill/>
          </a:ln>
        </p:spPr>
      </p:pic>
      <p:pic>
        <p:nvPicPr>
          <p:cNvPr id="180" name="Shape 180" descr="ospreywinterhome.png"/>
          <p:cNvPicPr preferRelativeResize="0"/>
          <p:nvPr/>
        </p:nvPicPr>
        <p:blipFill>
          <a:blip r:embed="rId4">
            <a:alphaModFix/>
          </a:blip>
          <a:stretch>
            <a:fillRect/>
          </a:stretch>
        </p:blipFill>
        <p:spPr>
          <a:xfrm>
            <a:off x="4945949" y="1921325"/>
            <a:ext cx="3886342" cy="2858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Examples of Global Environmental Education Projects</a:t>
            </a:r>
          </a:p>
        </p:txBody>
      </p:sp>
      <p:sp>
        <p:nvSpPr>
          <p:cNvPr id="186" name="Shape 186"/>
          <p:cNvSpPr txBox="1">
            <a:spLocks noGrp="1"/>
          </p:cNvSpPr>
          <p:nvPr>
            <p:ph type="body" idx="1"/>
          </p:nvPr>
        </p:nvSpPr>
        <p:spPr>
          <a:xfrm>
            <a:off x="311700" y="1234075"/>
            <a:ext cx="8520600" cy="3334800"/>
          </a:xfrm>
          <a:prstGeom prst="rect">
            <a:avLst/>
          </a:prstGeom>
        </p:spPr>
        <p:txBody>
          <a:bodyPr lIns="91425" tIns="91425" rIns="91425" bIns="91425" anchor="t" anchorCtr="0">
            <a:noAutofit/>
          </a:bodyPr>
          <a:lstStyle/>
          <a:p>
            <a:pPr lvl="0">
              <a:spcBef>
                <a:spcPts val="0"/>
              </a:spcBef>
              <a:buNone/>
            </a:pPr>
            <a:r>
              <a:rPr lang="en"/>
              <a:t>Recording devices or even cell phones can be used to record local frog vocalizations.  These could be shared with schools internationally as a joint study of global amphibian decline.</a:t>
            </a:r>
          </a:p>
          <a:p>
            <a:pPr lvl="0">
              <a:spcBef>
                <a:spcPts val="0"/>
              </a:spcBef>
              <a:buNone/>
            </a:pPr>
            <a:endParaRPr/>
          </a:p>
        </p:txBody>
      </p:sp>
      <p:pic>
        <p:nvPicPr>
          <p:cNvPr id="187" name="Shape 187" descr="Frog_music.gif"/>
          <p:cNvPicPr preferRelativeResize="0"/>
          <p:nvPr/>
        </p:nvPicPr>
        <p:blipFill>
          <a:blip r:embed="rId3">
            <a:alphaModFix/>
          </a:blip>
          <a:stretch>
            <a:fillRect/>
          </a:stretch>
        </p:blipFill>
        <p:spPr>
          <a:xfrm>
            <a:off x="5263675" y="2238752"/>
            <a:ext cx="2964400" cy="1864324"/>
          </a:xfrm>
          <a:prstGeom prst="rect">
            <a:avLst/>
          </a:prstGeom>
          <a:noFill/>
          <a:ln>
            <a:noFill/>
          </a:ln>
        </p:spPr>
      </p:pic>
      <p:pic>
        <p:nvPicPr>
          <p:cNvPr id="188" name="Shape 188"/>
          <p:cNvPicPr preferRelativeResize="0"/>
          <p:nvPr/>
        </p:nvPicPr>
        <p:blipFill>
          <a:blip r:embed="rId4">
            <a:alphaModFix/>
          </a:blip>
          <a:stretch>
            <a:fillRect/>
          </a:stretch>
        </p:blipFill>
        <p:spPr>
          <a:xfrm>
            <a:off x="1430200" y="2238749"/>
            <a:ext cx="2385650" cy="26301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Overview</a:t>
            </a:r>
          </a:p>
        </p:txBody>
      </p:sp>
      <p:sp>
        <p:nvSpPr>
          <p:cNvPr id="67" name="Shape 67"/>
          <p:cNvSpPr txBox="1">
            <a:spLocks noGrp="1"/>
          </p:cNvSpPr>
          <p:nvPr>
            <p:ph type="body" idx="1"/>
          </p:nvPr>
        </p:nvSpPr>
        <p:spPr>
          <a:xfrm>
            <a:off x="311700" y="1234075"/>
            <a:ext cx="8520600" cy="3334800"/>
          </a:xfrm>
          <a:prstGeom prst="rect">
            <a:avLst/>
          </a:prstGeom>
        </p:spPr>
        <p:txBody>
          <a:bodyPr lIns="91425" tIns="91425" rIns="91425" bIns="91425" anchor="t" anchorCtr="0">
            <a:noAutofit/>
          </a:bodyPr>
          <a:lstStyle/>
          <a:p>
            <a:pPr marL="457200" lvl="0" indent="-228600" rtl="0">
              <a:spcBef>
                <a:spcPts val="0"/>
              </a:spcBef>
              <a:buChar char="❏"/>
            </a:pPr>
            <a:r>
              <a:rPr lang="en"/>
              <a:t>Imagine a World</a:t>
            </a:r>
          </a:p>
          <a:p>
            <a:pPr marL="457200" lvl="0" indent="-228600" rtl="0">
              <a:spcBef>
                <a:spcPts val="0"/>
              </a:spcBef>
              <a:buChar char="❏"/>
            </a:pPr>
            <a:r>
              <a:rPr lang="en"/>
              <a:t>What is Global Education and Global Competency?</a:t>
            </a:r>
          </a:p>
          <a:p>
            <a:pPr marL="457200" lvl="0" indent="-228600" rtl="0">
              <a:spcBef>
                <a:spcPts val="0"/>
              </a:spcBef>
              <a:buChar char="❏"/>
            </a:pPr>
            <a:r>
              <a:rPr lang="en"/>
              <a:t>Global Environmental Education Partnerships (GEEP!) video</a:t>
            </a:r>
          </a:p>
          <a:p>
            <a:pPr marL="457200" lvl="0" indent="-228600" rtl="0">
              <a:spcBef>
                <a:spcPts val="0"/>
              </a:spcBef>
              <a:buChar char="❏"/>
            </a:pPr>
            <a:r>
              <a:rPr lang="en"/>
              <a:t>Examples of Global EE project ideas</a:t>
            </a:r>
          </a:p>
          <a:p>
            <a:pPr marL="457200" lvl="0" indent="-228600">
              <a:spcBef>
                <a:spcPts val="0"/>
              </a:spcBef>
              <a:buChar char="❏"/>
            </a:pPr>
            <a:r>
              <a:rPr lang="en"/>
              <a:t>Final thoughts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Final Thoughts</a:t>
            </a:r>
          </a:p>
        </p:txBody>
      </p:sp>
      <p:sp>
        <p:nvSpPr>
          <p:cNvPr id="194" name="Shape 194"/>
          <p:cNvSpPr txBox="1">
            <a:spLocks noGrp="1"/>
          </p:cNvSpPr>
          <p:nvPr>
            <p:ph type="body" idx="1"/>
          </p:nvPr>
        </p:nvSpPr>
        <p:spPr>
          <a:xfrm>
            <a:off x="311700" y="1234075"/>
            <a:ext cx="8520600" cy="3334800"/>
          </a:xfrm>
          <a:prstGeom prst="rect">
            <a:avLst/>
          </a:prstGeom>
        </p:spPr>
        <p:txBody>
          <a:bodyPr lIns="91425" tIns="91425" rIns="91425" bIns="91425" anchor="t" anchorCtr="0">
            <a:noAutofit/>
          </a:bodyPr>
          <a:lstStyle/>
          <a:p>
            <a:pPr lvl="0">
              <a:spcBef>
                <a:spcPts val="0"/>
              </a:spcBef>
              <a:buNone/>
            </a:pPr>
            <a:r>
              <a:rPr lang="en" sz="2400"/>
              <a:t>Global Education provides a wonderful opportunity to engage CCPS students to the wider world.  It makes a </a:t>
            </a:r>
            <a:r>
              <a:rPr lang="en" sz="2400" b="1" i="1">
                <a:solidFill>
                  <a:srgbClr val="38761D"/>
                </a:solidFill>
              </a:rPr>
              <a:t>natural connection</a:t>
            </a:r>
            <a:r>
              <a:rPr lang="en" sz="2400" b="1" i="1"/>
              <a:t> </a:t>
            </a:r>
            <a:r>
              <a:rPr lang="en" sz="2400"/>
              <a:t>to our environmental education program and to the traditional classroom.    </a:t>
            </a:r>
          </a:p>
        </p:txBody>
      </p:sp>
      <p:pic>
        <p:nvPicPr>
          <p:cNvPr id="195" name="Shape 195"/>
          <p:cNvPicPr preferRelativeResize="0"/>
          <p:nvPr/>
        </p:nvPicPr>
        <p:blipFill>
          <a:blip r:embed="rId3">
            <a:alphaModFix/>
          </a:blip>
          <a:stretch>
            <a:fillRect/>
          </a:stretch>
        </p:blipFill>
        <p:spPr>
          <a:xfrm>
            <a:off x="5298825" y="2712425"/>
            <a:ext cx="2232150" cy="2232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Shape 200"/>
          <p:cNvPicPr preferRelativeResize="0"/>
          <p:nvPr/>
        </p:nvPicPr>
        <p:blipFill>
          <a:blip r:embed="rId3">
            <a:alphaModFix/>
          </a:blip>
          <a:stretch>
            <a:fillRect/>
          </a:stretch>
        </p:blipFill>
        <p:spPr>
          <a:xfrm>
            <a:off x="791325" y="0"/>
            <a:ext cx="6857999" cy="5143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One World…</a:t>
            </a:r>
          </a:p>
        </p:txBody>
      </p:sp>
      <p:sp>
        <p:nvSpPr>
          <p:cNvPr id="73" name="Shape 73"/>
          <p:cNvSpPr txBox="1">
            <a:spLocks noGrp="1"/>
          </p:cNvSpPr>
          <p:nvPr>
            <p:ph type="body" idx="1"/>
          </p:nvPr>
        </p:nvSpPr>
        <p:spPr>
          <a:xfrm>
            <a:off x="311700" y="1234075"/>
            <a:ext cx="8520600" cy="3334800"/>
          </a:xfrm>
          <a:prstGeom prst="rect">
            <a:avLst/>
          </a:prstGeom>
        </p:spPr>
        <p:txBody>
          <a:bodyPr lIns="91425" tIns="91425" rIns="91425" bIns="91425" anchor="t" anchorCtr="0">
            <a:noAutofit/>
          </a:bodyPr>
          <a:lstStyle/>
          <a:p>
            <a:pPr lvl="0">
              <a:spcBef>
                <a:spcPts val="0"/>
              </a:spcBef>
              <a:buNone/>
            </a:pPr>
            <a:r>
              <a:rPr lang="en" i="1">
                <a:solidFill>
                  <a:srgbClr val="333333"/>
                </a:solidFill>
                <a:highlight>
                  <a:srgbClr val="FFFFFF"/>
                </a:highlight>
                <a:latin typeface="Arial"/>
                <a:ea typeface="Arial"/>
                <a:cs typeface="Arial"/>
                <a:sym typeface="Arial"/>
              </a:rPr>
              <a:t>Saving our planet, lifting people out of poverty, advancing economic growth... these are one and the same fight. We must connect the dots between climate change, water scarcity, energy shortages, global health, food security and women's empowerment. Solutions to one problem must be solutions for all. </a:t>
            </a:r>
          </a:p>
          <a:p>
            <a:pPr lvl="0">
              <a:spcBef>
                <a:spcPts val="0"/>
              </a:spcBef>
              <a:buClr>
                <a:schemeClr val="dk2"/>
              </a:buClr>
              <a:buSzPct val="61111"/>
              <a:buFont typeface="Arial"/>
              <a:buNone/>
            </a:pPr>
            <a:r>
              <a:rPr lang="en">
                <a:solidFill>
                  <a:srgbClr val="333333"/>
                </a:solidFill>
                <a:highlight>
                  <a:srgbClr val="FFFFFF"/>
                </a:highlight>
                <a:latin typeface="Arial"/>
                <a:ea typeface="Arial"/>
                <a:cs typeface="Arial"/>
                <a:sym typeface="Arial"/>
              </a:rPr>
              <a:t>Ban Ki-moon     </a:t>
            </a:r>
          </a:p>
          <a:p>
            <a:pPr lvl="0">
              <a:spcBef>
                <a:spcPts val="0"/>
              </a:spcBef>
              <a:buNone/>
            </a:pPr>
            <a:endParaRPr/>
          </a:p>
        </p:txBody>
      </p:sp>
      <p:pic>
        <p:nvPicPr>
          <p:cNvPr id="74" name="Shape 74"/>
          <p:cNvPicPr preferRelativeResize="0"/>
          <p:nvPr/>
        </p:nvPicPr>
        <p:blipFill>
          <a:blip r:embed="rId3">
            <a:alphaModFix/>
          </a:blip>
          <a:stretch>
            <a:fillRect/>
          </a:stretch>
        </p:blipFill>
        <p:spPr>
          <a:xfrm>
            <a:off x="2994550" y="2687625"/>
            <a:ext cx="2411325" cy="2411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ctrTitle"/>
          </p:nvPr>
        </p:nvSpPr>
        <p:spPr>
          <a:xfrm>
            <a:off x="344250" y="1403850"/>
            <a:ext cx="8455500" cy="2146800"/>
          </a:xfrm>
          <a:prstGeom prst="rect">
            <a:avLst/>
          </a:prstGeom>
        </p:spPr>
        <p:txBody>
          <a:bodyPr lIns="91425" tIns="91425" rIns="91425" bIns="91425" anchor="ctr" anchorCtr="0">
            <a:noAutofit/>
          </a:bodyPr>
          <a:lstStyle/>
          <a:p>
            <a:pPr lvl="0">
              <a:spcBef>
                <a:spcPts val="0"/>
              </a:spcBef>
              <a:buNone/>
            </a:pPr>
            <a:r>
              <a:rPr lang="en"/>
              <a:t>Imagine a World...</a:t>
            </a:r>
          </a:p>
        </p:txBody>
      </p:sp>
      <p:sp>
        <p:nvSpPr>
          <p:cNvPr id="80" name="Shape 80"/>
          <p:cNvSpPr txBox="1">
            <a:spLocks noGrp="1"/>
          </p:cNvSpPr>
          <p:nvPr>
            <p:ph type="subTitle" idx="1"/>
          </p:nvPr>
        </p:nvSpPr>
        <p:spPr>
          <a:xfrm>
            <a:off x="344250" y="3550650"/>
            <a:ext cx="4910100" cy="816300"/>
          </a:xfrm>
          <a:prstGeom prst="rect">
            <a:avLst/>
          </a:prstGeom>
        </p:spPr>
        <p:txBody>
          <a:bodyPr lIns="91425" tIns="91425" rIns="91425" bIns="91425" anchor="ctr" anchorCtr="0">
            <a:noAutofit/>
          </a:bodyPr>
          <a:lstStyle/>
          <a:p>
            <a:pPr lvl="0">
              <a:spcBef>
                <a:spcPts val="0"/>
              </a:spcBef>
              <a:buNone/>
            </a:pPr>
            <a:r>
              <a:rPr lang="en"/>
              <a:t>Global Education meets Environmental Education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Imagine a World...</a:t>
            </a:r>
          </a:p>
        </p:txBody>
      </p:sp>
      <p:sp>
        <p:nvSpPr>
          <p:cNvPr id="86" name="Shape 86"/>
          <p:cNvSpPr txBox="1">
            <a:spLocks noGrp="1"/>
          </p:cNvSpPr>
          <p:nvPr>
            <p:ph type="body" idx="1"/>
          </p:nvPr>
        </p:nvSpPr>
        <p:spPr>
          <a:xfrm>
            <a:off x="311700" y="1234075"/>
            <a:ext cx="8520600" cy="3334800"/>
          </a:xfrm>
          <a:prstGeom prst="rect">
            <a:avLst/>
          </a:prstGeom>
        </p:spPr>
        <p:txBody>
          <a:bodyPr lIns="91425" tIns="91425" rIns="91425" bIns="91425" anchor="t" anchorCtr="0">
            <a:noAutofit/>
          </a:bodyPr>
          <a:lstStyle/>
          <a:p>
            <a:pPr lvl="0">
              <a:spcBef>
                <a:spcPts val="0"/>
              </a:spcBef>
              <a:buNone/>
            </a:pPr>
            <a:r>
              <a:rPr lang="en"/>
              <a:t>In which students dialogue with their peers on the other side of the planet or collaborate on joint projects.</a:t>
            </a:r>
          </a:p>
          <a:p>
            <a:pPr lvl="0">
              <a:spcBef>
                <a:spcPts val="0"/>
              </a:spcBef>
              <a:buNone/>
            </a:pPr>
            <a:endParaRPr/>
          </a:p>
          <a:p>
            <a:pPr lvl="0">
              <a:spcBef>
                <a:spcPts val="0"/>
              </a:spcBef>
              <a:buNone/>
            </a:pPr>
            <a:endParaRPr/>
          </a:p>
        </p:txBody>
      </p:sp>
      <p:pic>
        <p:nvPicPr>
          <p:cNvPr id="87" name="Shape 87"/>
          <p:cNvPicPr preferRelativeResize="0"/>
          <p:nvPr/>
        </p:nvPicPr>
        <p:blipFill>
          <a:blip r:embed="rId3">
            <a:alphaModFix/>
          </a:blip>
          <a:stretch>
            <a:fillRect/>
          </a:stretch>
        </p:blipFill>
        <p:spPr>
          <a:xfrm>
            <a:off x="3519250" y="1728650"/>
            <a:ext cx="4651024" cy="3049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Imagine a World...</a:t>
            </a:r>
          </a:p>
        </p:txBody>
      </p:sp>
      <p:sp>
        <p:nvSpPr>
          <p:cNvPr id="93" name="Shape 93"/>
          <p:cNvSpPr txBox="1">
            <a:spLocks noGrp="1"/>
          </p:cNvSpPr>
          <p:nvPr>
            <p:ph type="body" idx="1"/>
          </p:nvPr>
        </p:nvSpPr>
        <p:spPr>
          <a:xfrm>
            <a:off x="311700" y="1234075"/>
            <a:ext cx="8520600" cy="3334800"/>
          </a:xfrm>
          <a:prstGeom prst="rect">
            <a:avLst/>
          </a:prstGeom>
        </p:spPr>
        <p:txBody>
          <a:bodyPr lIns="91425" tIns="91425" rIns="91425" bIns="91425" anchor="t" anchorCtr="0">
            <a:noAutofit/>
          </a:bodyPr>
          <a:lstStyle/>
          <a:p>
            <a:pPr lvl="0">
              <a:spcBef>
                <a:spcPts val="0"/>
              </a:spcBef>
              <a:buNone/>
            </a:pPr>
            <a:r>
              <a:rPr lang="en"/>
              <a:t>In which students develop an understanding of perspectives from people of different cultures and places.</a:t>
            </a:r>
          </a:p>
          <a:p>
            <a:pPr lvl="0">
              <a:spcBef>
                <a:spcPts val="0"/>
              </a:spcBef>
              <a:buNone/>
            </a:pPr>
            <a:endParaRPr/>
          </a:p>
          <a:p>
            <a:pPr lvl="0">
              <a:spcBef>
                <a:spcPts val="0"/>
              </a:spcBef>
              <a:buNone/>
            </a:pPr>
            <a:endParaRPr/>
          </a:p>
        </p:txBody>
      </p:sp>
      <p:pic>
        <p:nvPicPr>
          <p:cNvPr id="94" name="Shape 94"/>
          <p:cNvPicPr preferRelativeResize="0"/>
          <p:nvPr/>
        </p:nvPicPr>
        <p:blipFill>
          <a:blip r:embed="rId3">
            <a:alphaModFix/>
          </a:blip>
          <a:stretch>
            <a:fillRect/>
          </a:stretch>
        </p:blipFill>
        <p:spPr>
          <a:xfrm>
            <a:off x="3385300" y="2219912"/>
            <a:ext cx="3600450" cy="2143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Imagine a World...</a:t>
            </a:r>
          </a:p>
        </p:txBody>
      </p:sp>
      <p:sp>
        <p:nvSpPr>
          <p:cNvPr id="100" name="Shape 100"/>
          <p:cNvSpPr txBox="1">
            <a:spLocks noGrp="1"/>
          </p:cNvSpPr>
          <p:nvPr>
            <p:ph type="body" idx="1"/>
          </p:nvPr>
        </p:nvSpPr>
        <p:spPr>
          <a:xfrm>
            <a:off x="311700" y="1234075"/>
            <a:ext cx="8520600" cy="3334800"/>
          </a:xfrm>
          <a:prstGeom prst="rect">
            <a:avLst/>
          </a:prstGeom>
        </p:spPr>
        <p:txBody>
          <a:bodyPr lIns="91425" tIns="91425" rIns="91425" bIns="91425" anchor="t" anchorCtr="0">
            <a:noAutofit/>
          </a:bodyPr>
          <a:lstStyle/>
          <a:p>
            <a:pPr lvl="0">
              <a:spcBef>
                <a:spcPts val="0"/>
              </a:spcBef>
              <a:buNone/>
            </a:pPr>
            <a:r>
              <a:rPr lang="en"/>
              <a:t>In which students truly apply an interdisciplinary approach to learning and interacting with the wider world.</a:t>
            </a:r>
          </a:p>
          <a:p>
            <a:pPr lvl="0">
              <a:spcBef>
                <a:spcPts val="0"/>
              </a:spcBef>
              <a:buNone/>
            </a:pPr>
            <a:endParaRPr/>
          </a:p>
          <a:p>
            <a:pPr lvl="0">
              <a:spcBef>
                <a:spcPts val="0"/>
              </a:spcBef>
              <a:buNone/>
            </a:pPr>
            <a:endParaRPr/>
          </a:p>
        </p:txBody>
      </p:sp>
      <p:pic>
        <p:nvPicPr>
          <p:cNvPr id="101" name="Shape 101"/>
          <p:cNvPicPr preferRelativeResize="0"/>
          <p:nvPr/>
        </p:nvPicPr>
        <p:blipFill>
          <a:blip r:embed="rId3">
            <a:alphaModFix/>
          </a:blip>
          <a:stretch>
            <a:fillRect/>
          </a:stretch>
        </p:blipFill>
        <p:spPr>
          <a:xfrm>
            <a:off x="3527450" y="2045675"/>
            <a:ext cx="5304850" cy="2960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Imagine a World...</a:t>
            </a:r>
          </a:p>
        </p:txBody>
      </p:sp>
      <p:sp>
        <p:nvSpPr>
          <p:cNvPr id="107" name="Shape 107"/>
          <p:cNvSpPr txBox="1">
            <a:spLocks noGrp="1"/>
          </p:cNvSpPr>
          <p:nvPr>
            <p:ph type="body" idx="1"/>
          </p:nvPr>
        </p:nvSpPr>
        <p:spPr>
          <a:xfrm>
            <a:off x="311700" y="1234075"/>
            <a:ext cx="8520600" cy="3334800"/>
          </a:xfrm>
          <a:prstGeom prst="rect">
            <a:avLst/>
          </a:prstGeom>
        </p:spPr>
        <p:txBody>
          <a:bodyPr lIns="91425" tIns="91425" rIns="91425" bIns="91425" anchor="t" anchorCtr="0">
            <a:noAutofit/>
          </a:bodyPr>
          <a:lstStyle/>
          <a:p>
            <a:pPr lvl="0">
              <a:spcBef>
                <a:spcPts val="0"/>
              </a:spcBef>
              <a:buNone/>
            </a:pPr>
            <a:r>
              <a:rPr lang="en"/>
              <a:t>In which students turn their understanding into action to work to solve a problem in another part of the world.</a:t>
            </a:r>
          </a:p>
          <a:p>
            <a:pPr lvl="0">
              <a:spcBef>
                <a:spcPts val="0"/>
              </a:spcBef>
              <a:buNone/>
            </a:pPr>
            <a:endParaRPr/>
          </a:p>
        </p:txBody>
      </p:sp>
      <p:pic>
        <p:nvPicPr>
          <p:cNvPr id="108" name="Shape 108"/>
          <p:cNvPicPr preferRelativeResize="0"/>
          <p:nvPr/>
        </p:nvPicPr>
        <p:blipFill>
          <a:blip r:embed="rId3">
            <a:alphaModFix/>
          </a:blip>
          <a:stretch>
            <a:fillRect/>
          </a:stretch>
        </p:blipFill>
        <p:spPr>
          <a:xfrm>
            <a:off x="4601498" y="2187950"/>
            <a:ext cx="3943524" cy="2955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sz="2400"/>
              <a:t>What is Global Education? </a:t>
            </a:r>
          </a:p>
        </p:txBody>
      </p:sp>
      <p:sp>
        <p:nvSpPr>
          <p:cNvPr id="114" name="Shape 114"/>
          <p:cNvSpPr txBox="1">
            <a:spLocks noGrp="1"/>
          </p:cNvSpPr>
          <p:nvPr>
            <p:ph type="body" idx="1"/>
          </p:nvPr>
        </p:nvSpPr>
        <p:spPr>
          <a:xfrm>
            <a:off x="311700" y="1234075"/>
            <a:ext cx="8520600" cy="3642600"/>
          </a:xfrm>
          <a:prstGeom prst="rect">
            <a:avLst/>
          </a:prstGeom>
        </p:spPr>
        <p:txBody>
          <a:bodyPr lIns="91425" tIns="91425" rIns="91425" bIns="91425" anchor="t" anchorCtr="0">
            <a:noAutofit/>
          </a:bodyPr>
          <a:lstStyle/>
          <a:p>
            <a:pPr lvl="0">
              <a:spcBef>
                <a:spcPts val="0"/>
              </a:spcBef>
              <a:buNone/>
            </a:pPr>
            <a:r>
              <a:rPr lang="en">
                <a:highlight>
                  <a:srgbClr val="FFFFFF"/>
                </a:highlight>
                <a:latin typeface="Verdana"/>
                <a:ea typeface="Verdana"/>
                <a:cs typeface="Verdana"/>
                <a:sym typeface="Verdana"/>
              </a:rPr>
              <a:t>Global Education is not a subject, but a dimension that runs through the curriculum, an extra filter to help children make sense of all the information and opinion the world is throwing at them.</a:t>
            </a:r>
          </a:p>
          <a:p>
            <a:pPr lvl="0">
              <a:spcBef>
                <a:spcPts val="0"/>
              </a:spcBef>
              <a:buNone/>
            </a:pPr>
            <a:r>
              <a:rPr lang="en">
                <a:highlight>
                  <a:srgbClr val="FFFFFF"/>
                </a:highlight>
                <a:latin typeface="Verdana"/>
                <a:ea typeface="Verdana"/>
                <a:cs typeface="Verdana"/>
                <a:sym typeface="Verdana"/>
              </a:rPr>
              <a:t>Global Education develops skills and attitudes which enable people to take responsibility for their own lives and the world we live in and become active global citizens.</a:t>
            </a:r>
          </a:p>
          <a:p>
            <a:pPr lvl="0">
              <a:spcBef>
                <a:spcPts val="0"/>
              </a:spcBef>
              <a:buNone/>
            </a:pPr>
            <a:endParaRPr>
              <a:highlight>
                <a:srgbClr val="FFFFFF"/>
              </a:highlight>
              <a:latin typeface="Verdana"/>
              <a:ea typeface="Verdana"/>
              <a:cs typeface="Verdana"/>
              <a:sym typeface="Verdana"/>
            </a:endParaRPr>
          </a:p>
          <a:p>
            <a:pPr lvl="0">
              <a:spcBef>
                <a:spcPts val="0"/>
              </a:spcBef>
              <a:buNone/>
            </a:pPr>
            <a:endParaRPr>
              <a:highlight>
                <a:srgbClr val="FFFFFF"/>
              </a:highlight>
              <a:latin typeface="Verdana"/>
              <a:ea typeface="Verdana"/>
              <a:cs typeface="Verdana"/>
              <a:sym typeface="Verdana"/>
            </a:endParaRPr>
          </a:p>
          <a:p>
            <a:pPr lvl="0">
              <a:spcBef>
                <a:spcPts val="0"/>
              </a:spcBef>
              <a:buNone/>
            </a:pPr>
            <a:r>
              <a:rPr lang="en" i="1">
                <a:highlight>
                  <a:srgbClr val="FFFFFF"/>
                </a:highlight>
                <a:latin typeface="Verdana"/>
                <a:ea typeface="Verdana"/>
                <a:cs typeface="Verdana"/>
                <a:sym typeface="Verdana"/>
              </a:rPr>
              <a:t>From the Global Teacher Project (UK)</a:t>
            </a:r>
          </a:p>
          <a:p>
            <a:pPr lvl="0">
              <a:spcBef>
                <a:spcPts val="0"/>
              </a:spcBef>
              <a:buNone/>
            </a:pPr>
            <a:endParaRPr>
              <a:highlight>
                <a:srgbClr val="FFFFFF"/>
              </a:highlight>
              <a:latin typeface="Verdana"/>
              <a:ea typeface="Verdana"/>
              <a:cs typeface="Verdana"/>
              <a:sym typeface="Verdana"/>
            </a:endParaRPr>
          </a:p>
          <a:p>
            <a:pPr lvl="0">
              <a:spcBef>
                <a:spcPts val="0"/>
              </a:spcBef>
              <a:buNone/>
            </a:pPr>
            <a:endParaRPr>
              <a:highlight>
                <a:srgbClr val="FFFFFF"/>
              </a:highlight>
              <a:latin typeface="Verdana"/>
              <a:ea typeface="Verdana"/>
              <a:cs typeface="Verdana"/>
              <a:sym typeface="Verdana"/>
            </a:endParaRPr>
          </a:p>
          <a:p>
            <a:pPr lvl="0">
              <a:spcBef>
                <a:spcPts val="0"/>
              </a:spcBef>
              <a:buNone/>
            </a:pPr>
            <a:endParaRPr>
              <a:highlight>
                <a:srgbClr val="FFFFFF"/>
              </a:highlight>
              <a:latin typeface="Verdana"/>
              <a:ea typeface="Verdana"/>
              <a:cs typeface="Verdana"/>
              <a:sym typeface="Verdana"/>
            </a:endParaRPr>
          </a:p>
        </p:txBody>
      </p:sp>
      <p:pic>
        <p:nvPicPr>
          <p:cNvPr id="115" name="Shape 115"/>
          <p:cNvPicPr preferRelativeResize="0"/>
          <p:nvPr/>
        </p:nvPicPr>
        <p:blipFill>
          <a:blip r:embed="rId3">
            <a:alphaModFix/>
          </a:blip>
          <a:stretch>
            <a:fillRect/>
          </a:stretch>
        </p:blipFill>
        <p:spPr>
          <a:xfrm>
            <a:off x="5111274" y="3188324"/>
            <a:ext cx="1957749" cy="1847575"/>
          </a:xfrm>
          <a:prstGeom prst="rect">
            <a:avLst/>
          </a:prstGeom>
          <a:noFill/>
          <a:ln>
            <a:noFill/>
          </a:ln>
        </p:spPr>
      </p:pic>
    </p:spTree>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672</Words>
  <Application>Microsoft Office PowerPoint</Application>
  <PresentationFormat>On-screen Show (16:9)</PresentationFormat>
  <Paragraphs>73</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Playfair Display</vt:lpstr>
      <vt:lpstr>Verdana</vt:lpstr>
      <vt:lpstr>Arial</vt:lpstr>
      <vt:lpstr>Oswald</vt:lpstr>
      <vt:lpstr>Montserrat</vt:lpstr>
      <vt:lpstr>pop</vt:lpstr>
      <vt:lpstr>Environmental Education Goes Global!</vt:lpstr>
      <vt:lpstr>Overview</vt:lpstr>
      <vt:lpstr>One World…</vt:lpstr>
      <vt:lpstr>Imagine a World...</vt:lpstr>
      <vt:lpstr>Imagine a World...</vt:lpstr>
      <vt:lpstr>Imagine a World...</vt:lpstr>
      <vt:lpstr>Imagine a World...</vt:lpstr>
      <vt:lpstr>Imagine a World...</vt:lpstr>
      <vt:lpstr>What is Global Education? </vt:lpstr>
      <vt:lpstr>Global Education</vt:lpstr>
      <vt:lpstr>What does this look like?</vt:lpstr>
      <vt:lpstr>Globally Competent Students</vt:lpstr>
      <vt:lpstr>Global Environmental Education Partnership (GEEP)!</vt:lpstr>
      <vt:lpstr>Examples of Global Environmental Education projects</vt:lpstr>
      <vt:lpstr>Examples of Global Environmental Education Projects</vt:lpstr>
      <vt:lpstr>Example of  Global Environmental Education projects</vt:lpstr>
      <vt:lpstr>Examples of Global Environmental Education Projects</vt:lpstr>
      <vt:lpstr>Examples of Global Environmental Education Projects</vt:lpstr>
      <vt:lpstr>Examples of Global Environmental Education Projects</vt:lpstr>
      <vt:lpstr>Final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Education Goes Global!</dc:title>
  <dc:creator>Harten, Tom</dc:creator>
  <cp:lastModifiedBy>Harten, Tom</cp:lastModifiedBy>
  <cp:revision>2</cp:revision>
  <dcterms:modified xsi:type="dcterms:W3CDTF">2016-11-18T17:25:07Z</dcterms:modified>
</cp:coreProperties>
</file>